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7" r:id="rId2"/>
  </p:sldMasterIdLst>
  <p:sldIdLst>
    <p:sldId id="268" r:id="rId3"/>
    <p:sldId id="274" r:id="rId4"/>
    <p:sldId id="297" r:id="rId5"/>
    <p:sldId id="282" r:id="rId6"/>
    <p:sldId id="300" r:id="rId7"/>
    <p:sldId id="301" r:id="rId8"/>
    <p:sldId id="302" r:id="rId9"/>
    <p:sldId id="303" r:id="rId10"/>
    <p:sldId id="304" r:id="rId11"/>
    <p:sldId id="309" r:id="rId12"/>
    <p:sldId id="310" r:id="rId13"/>
    <p:sldId id="291" r:id="rId14"/>
    <p:sldId id="306" r:id="rId15"/>
    <p:sldId id="307" r:id="rId16"/>
    <p:sldId id="308" r:id="rId17"/>
    <p:sldId id="295" r:id="rId18"/>
    <p:sldId id="305" r:id="rId19"/>
    <p:sldId id="31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B39F"/>
    <a:srgbClr val="80CCB3"/>
    <a:srgbClr val="38A6D9"/>
    <a:srgbClr val="568DA6"/>
    <a:srgbClr val="33AD85"/>
    <a:srgbClr val="006A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64713" autoAdjust="0"/>
    <p:restoredTop sz="94061" autoAdjust="0"/>
  </p:normalViewPr>
  <p:slideViewPr>
    <p:cSldViewPr snapToGrid="0" snapToObjects="1" showGuides="1">
      <p:cViewPr varScale="1">
        <p:scale>
          <a:sx n="100" d="100"/>
          <a:sy n="100" d="100"/>
        </p:scale>
        <p:origin x="114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999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elcom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5628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shot - 1 imag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9D0DD8D-1701-9640-8ED6-CB21A6205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848" y="365125"/>
            <a:ext cx="11380305" cy="1325563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3B7E971-3E3D-5F4D-A08D-96E8ACBD6C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06875" y="1914525"/>
            <a:ext cx="2286000" cy="2743200"/>
          </a:xfrm>
          <a:ln w="254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9B7ABE2F-78D8-A64A-8B49-8A35BED40F8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899124" y="1914524"/>
            <a:ext cx="2286000" cy="2743200"/>
          </a:xfrm>
          <a:ln w="254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Content Placeholder 11">
            <a:extLst>
              <a:ext uri="{FF2B5EF4-FFF2-40B4-BE49-F238E27FC236}">
                <a16:creationId xmlns:a16="http://schemas.microsoft.com/office/drawing/2014/main" id="{85AE87C1-591B-DED8-F721-FF6293793DC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98097" y="4881560"/>
            <a:ext cx="5488055" cy="109185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11">
            <a:extLst>
              <a:ext uri="{FF2B5EF4-FFF2-40B4-BE49-F238E27FC236}">
                <a16:creationId xmlns:a16="http://schemas.microsoft.com/office/drawing/2014/main" id="{DC8563C8-DDD7-BA55-8AF6-6442B548F40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05848" y="4881559"/>
            <a:ext cx="5488055" cy="109185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5675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shot - 3 imag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9D0DD8D-1701-9640-8ED6-CB21A6205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848" y="365125"/>
            <a:ext cx="11380305" cy="1325563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3B7E971-3E3D-5F4D-A08D-96E8ACBD6C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93913" y="1914525"/>
            <a:ext cx="2286000" cy="2743200"/>
          </a:xfrm>
          <a:ln w="254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9B7ABE2F-78D8-A64A-8B49-8A35BED40F8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914022" y="1914524"/>
            <a:ext cx="2286000" cy="2743200"/>
          </a:xfrm>
          <a:ln w="254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6CDEB083-2FA6-6743-9A3E-80FF14F696A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53000" y="1914524"/>
            <a:ext cx="2286000" cy="2743200"/>
          </a:xfrm>
          <a:ln w="254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936A2A8-2CAA-0212-58A4-489021226D4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138612" y="4878936"/>
            <a:ext cx="3914775" cy="1158875"/>
          </a:xfrm>
        </p:spPr>
        <p:txBody>
          <a:bodyPr/>
          <a:lstStyle>
            <a:lvl1pPr marL="0" indent="0" algn="ctr">
              <a:buNone/>
              <a:defRPr sz="16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DBCEBCDF-1740-1CB2-E28E-968251AE1F3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07016" y="4878936"/>
            <a:ext cx="3914775" cy="1158875"/>
          </a:xfrm>
        </p:spPr>
        <p:txBody>
          <a:bodyPr/>
          <a:lstStyle>
            <a:lvl1pPr marL="0" indent="0" algn="ctr">
              <a:buNone/>
              <a:defRPr sz="16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9EC726F1-514E-6F3E-C822-53B4FAAD093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70208" y="4878935"/>
            <a:ext cx="3914775" cy="1158875"/>
          </a:xfrm>
        </p:spPr>
        <p:txBody>
          <a:bodyPr/>
          <a:lstStyle>
            <a:lvl1pPr marL="0" indent="0" algn="ctr">
              <a:buNone/>
              <a:defRPr sz="16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7292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A00D8-8C97-7041-9B74-B048CF5BF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365126"/>
            <a:ext cx="11642727" cy="1135684"/>
          </a:xfrm>
        </p:spPr>
        <p:txBody>
          <a:bodyPr lIns="0" tIns="0" rIns="0" bIns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D5DAA-F61D-0F40-8BA9-417A38B20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" y="1610139"/>
            <a:ext cx="11642727" cy="4482548"/>
          </a:xfrm>
        </p:spPr>
        <p:txBody>
          <a:bodyPr lIns="0" tIns="0" rIns="0" bIns="0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896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9AF47-839E-A94A-BC50-08B5A3512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95911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639F8B-2435-C047-BB84-23C090B721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09814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42531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BED96-1C22-4D41-BC63-DE07F8A48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EBE68-01E2-9F40-93B9-793098CB3B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4320" y="1825625"/>
            <a:ext cx="574548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DF8F75-0936-C24F-950E-3252923D5D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7436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94171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F82C55D-5EB1-B2D6-3305-36DEC769A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19" y="0"/>
            <a:ext cx="11600523" cy="1269242"/>
          </a:xfrm>
        </p:spPr>
        <p:txBody>
          <a:bodyPr wrap="none" lIns="0" tIns="0" rIns="0" bIns="0" anchor="ctr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3DCA9F-FD12-9893-F338-747EEEB27CF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74638" y="1801504"/>
            <a:ext cx="11599862" cy="45723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FE5F83-CBFE-5582-087E-02D66F54AD51}"/>
              </a:ext>
            </a:extLst>
          </p:cNvPr>
          <p:cNvSpPr/>
          <p:nvPr userDrawn="1"/>
        </p:nvSpPr>
        <p:spPr>
          <a:xfrm>
            <a:off x="0" y="1269242"/>
            <a:ext cx="12192000" cy="12283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0172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Circle Image R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48DED-BBC3-F12E-B117-DF90CF493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0"/>
            <a:ext cx="1164154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95BA03FF-5D7D-CBF5-5FBF-534000F6B07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73728" y="1624084"/>
            <a:ext cx="5821362" cy="4749729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15">
            <a:extLst>
              <a:ext uri="{FF2B5EF4-FFF2-40B4-BE49-F238E27FC236}">
                <a16:creationId xmlns:a16="http://schemas.microsoft.com/office/drawing/2014/main" id="{9508B1A3-B515-1F11-3E87-48C8AC1278E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11936" y="1688877"/>
            <a:ext cx="4520485" cy="4520485"/>
          </a:xfrm>
          <a:custGeom>
            <a:avLst/>
            <a:gdLst>
              <a:gd name="connsiteX0" fmla="*/ 2216625 w 4433250"/>
              <a:gd name="connsiteY0" fmla="*/ 0 h 4433250"/>
              <a:gd name="connsiteX1" fmla="*/ 4433250 w 4433250"/>
              <a:gd name="connsiteY1" fmla="*/ 2216625 h 4433250"/>
              <a:gd name="connsiteX2" fmla="*/ 2216625 w 4433250"/>
              <a:gd name="connsiteY2" fmla="*/ 4433250 h 4433250"/>
              <a:gd name="connsiteX3" fmla="*/ 0 w 4433250"/>
              <a:gd name="connsiteY3" fmla="*/ 2216625 h 4433250"/>
              <a:gd name="connsiteX4" fmla="*/ 2216625 w 4433250"/>
              <a:gd name="connsiteY4" fmla="*/ 0 h 443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33250" h="4433250">
                <a:moveTo>
                  <a:pt x="2216625" y="0"/>
                </a:moveTo>
                <a:cubicBezTo>
                  <a:pt x="3440833" y="0"/>
                  <a:pt x="4433250" y="992417"/>
                  <a:pt x="4433250" y="2216625"/>
                </a:cubicBezTo>
                <a:cubicBezTo>
                  <a:pt x="4433250" y="3440833"/>
                  <a:pt x="3440833" y="4433250"/>
                  <a:pt x="2216625" y="4433250"/>
                </a:cubicBezTo>
                <a:cubicBezTo>
                  <a:pt x="992417" y="4433250"/>
                  <a:pt x="0" y="3440833"/>
                  <a:pt x="0" y="2216625"/>
                </a:cubicBezTo>
                <a:cubicBezTo>
                  <a:pt x="0" y="992417"/>
                  <a:pt x="992417" y="0"/>
                  <a:pt x="2216625" y="0"/>
                </a:cubicBezTo>
                <a:close/>
              </a:path>
            </a:pathLst>
          </a:custGeom>
          <a:ln w="825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885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elcom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32172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30376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Exhibito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9B1F5D7-0AC7-CAB6-2C20-FA16CA13B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486" y="1151907"/>
            <a:ext cx="11333027" cy="4333689"/>
          </a:xfrm>
        </p:spPr>
        <p:txBody>
          <a:bodyPr anchor="t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875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5233C3-AE76-8499-72C7-34F33204011B}"/>
              </a:ext>
            </a:extLst>
          </p:cNvPr>
          <p:cNvSpPr/>
          <p:nvPr userDrawn="1"/>
        </p:nvSpPr>
        <p:spPr>
          <a:xfrm>
            <a:off x="8487177" y="5988676"/>
            <a:ext cx="3271234" cy="553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9467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ogo for a clinic&#10;&#10;Description automatically generated">
            <a:extLst>
              <a:ext uri="{FF2B5EF4-FFF2-40B4-BE49-F238E27FC236}">
                <a16:creationId xmlns:a16="http://schemas.microsoft.com/office/drawing/2014/main" id="{13743FC5-5695-44D9-33D6-B2F2E4FDA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793" y="1985480"/>
            <a:ext cx="9592413" cy="288703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8147560-AB58-30C3-F67E-04B037CD778A}"/>
              </a:ext>
            </a:extLst>
          </p:cNvPr>
          <p:cNvSpPr/>
          <p:nvPr/>
        </p:nvSpPr>
        <p:spPr>
          <a:xfrm>
            <a:off x="0" y="6082301"/>
            <a:ext cx="3873357" cy="7756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2756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ternate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02A1D-7467-4D4E-BA3D-0573C49CC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3818238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6763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DCE44-6CC5-0342-98C1-E6963CC5D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487" y="365125"/>
            <a:ext cx="11333027" cy="5454907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5478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Session Typ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FEA9A-AF19-144C-BA22-381B80F83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487" y="365125"/>
            <a:ext cx="11333027" cy="748058"/>
          </a:xfrm>
        </p:spPr>
        <p:txBody>
          <a:bodyPr anchor="t">
            <a:normAutofit/>
          </a:bodyPr>
          <a:lstStyle>
            <a:lvl1pPr>
              <a:defRPr sz="3200" i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970262-5D36-144B-8151-BC09319CEA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0213" y="1113183"/>
            <a:ext cx="11331575" cy="4631634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 b="1"/>
            </a:lvl1pPr>
            <a:lvl2pPr marL="457200" indent="0" algn="ctr">
              <a:buNone/>
              <a:defRPr sz="5400" b="1"/>
            </a:lvl2pPr>
            <a:lvl3pPr marL="914400" indent="0" algn="ctr">
              <a:buNone/>
              <a:defRPr sz="5400" b="1"/>
            </a:lvl3pPr>
            <a:lvl4pPr marL="1371600" indent="0" algn="ctr">
              <a:buNone/>
              <a:defRPr sz="5400" b="1"/>
            </a:lvl4pPr>
            <a:lvl5pPr marL="1828800" indent="0" algn="ctr">
              <a:buNone/>
              <a:defRPr sz="5400" b="1"/>
            </a:lvl5pPr>
          </a:lstStyle>
          <a:p>
            <a:pPr lvl="0"/>
            <a:r>
              <a:rPr lang="en-US" dirty="0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4488370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shot - 1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7B7EC7B-7253-7B42-A201-2B9ACC367C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6652" y="4881561"/>
            <a:ext cx="11239501" cy="1091855"/>
          </a:xfrm>
        </p:spPr>
        <p:txBody>
          <a:bodyPr>
            <a:noAutofit/>
          </a:bodyPr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9D0DD8D-1701-9640-8ED6-CB21A6205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848" y="365125"/>
            <a:ext cx="11380305" cy="1325563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3B7E971-3E3D-5F4D-A08D-96E8ACBD6C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53000" y="1914525"/>
            <a:ext cx="2286000" cy="2743200"/>
          </a:xfrm>
          <a:ln w="254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884236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eadshot - 1 imag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9D0DD8D-1701-9640-8ED6-CB21A6205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848" y="365125"/>
            <a:ext cx="11380305" cy="1325563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3B7E971-3E3D-5F4D-A08D-96E8ACBD6C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06875" y="1914525"/>
            <a:ext cx="2286000" cy="2743200"/>
          </a:xfrm>
          <a:ln w="254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9B7ABE2F-78D8-A64A-8B49-8A35BED40F8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899124" y="1914524"/>
            <a:ext cx="2286000" cy="2743200"/>
          </a:xfrm>
          <a:ln w="254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Content Placeholder 11">
            <a:extLst>
              <a:ext uri="{FF2B5EF4-FFF2-40B4-BE49-F238E27FC236}">
                <a16:creationId xmlns:a16="http://schemas.microsoft.com/office/drawing/2014/main" id="{85AE87C1-591B-DED8-F721-FF6293793DC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98097" y="4881560"/>
            <a:ext cx="5488055" cy="109185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11">
            <a:extLst>
              <a:ext uri="{FF2B5EF4-FFF2-40B4-BE49-F238E27FC236}">
                <a16:creationId xmlns:a16="http://schemas.microsoft.com/office/drawing/2014/main" id="{DC8563C8-DDD7-BA55-8AF6-6442B548F40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05848" y="4881559"/>
            <a:ext cx="5488055" cy="109185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17313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Headshot - 3 imag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9D0DD8D-1701-9640-8ED6-CB21A6205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848" y="365125"/>
            <a:ext cx="11380305" cy="1325563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3B7E971-3E3D-5F4D-A08D-96E8ACBD6C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93913" y="1914525"/>
            <a:ext cx="2286000" cy="2743200"/>
          </a:xfrm>
          <a:ln w="254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9B7ABE2F-78D8-A64A-8B49-8A35BED40F8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914022" y="1914524"/>
            <a:ext cx="2286000" cy="2743200"/>
          </a:xfrm>
          <a:ln w="254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6CDEB083-2FA6-6743-9A3E-80FF14F696A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53000" y="1914524"/>
            <a:ext cx="2286000" cy="2743200"/>
          </a:xfrm>
          <a:ln w="254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936A2A8-2CAA-0212-58A4-489021226D4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138612" y="4878936"/>
            <a:ext cx="3914775" cy="1158875"/>
          </a:xfrm>
        </p:spPr>
        <p:txBody>
          <a:bodyPr/>
          <a:lstStyle>
            <a:lvl1pPr marL="0" indent="0" algn="ctr">
              <a:buNone/>
              <a:defRPr sz="16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DBCEBCDF-1740-1CB2-E28E-968251AE1F3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07016" y="4878936"/>
            <a:ext cx="3914775" cy="1158875"/>
          </a:xfrm>
        </p:spPr>
        <p:txBody>
          <a:bodyPr/>
          <a:lstStyle>
            <a:lvl1pPr marL="0" indent="0" algn="ctr">
              <a:buNone/>
              <a:defRPr sz="16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9EC726F1-514E-6F3E-C822-53B4FAAD093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70208" y="4878935"/>
            <a:ext cx="3914775" cy="1158875"/>
          </a:xfrm>
        </p:spPr>
        <p:txBody>
          <a:bodyPr/>
          <a:lstStyle>
            <a:lvl1pPr marL="0" indent="0" algn="ctr">
              <a:buNone/>
              <a:defRPr sz="16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267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A00D8-8C97-7041-9B74-B048CF5BF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365126"/>
            <a:ext cx="11642727" cy="1135684"/>
          </a:xfrm>
        </p:spPr>
        <p:txBody>
          <a:bodyPr lIns="0" tIns="0" rIns="0" bIns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D5DAA-F61D-0F40-8BA9-417A38B20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" y="1610139"/>
            <a:ext cx="11642727" cy="4482548"/>
          </a:xfrm>
        </p:spPr>
        <p:txBody>
          <a:bodyPr lIns="0" tIns="0" rIns="0" bIns="0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2402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9AF47-839E-A94A-BC50-08B5A3512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95911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639F8B-2435-C047-BB84-23C090B721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09814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87793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BED96-1C22-4D41-BC63-DE07F8A48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EBE68-01E2-9F40-93B9-793098CB3B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4320" y="1825625"/>
            <a:ext cx="574548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DF8F75-0936-C24F-950E-3252923D5D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7436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3340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ponso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14083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F82C55D-5EB1-B2D6-3305-36DEC769A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19" y="0"/>
            <a:ext cx="11600523" cy="1269242"/>
          </a:xfrm>
        </p:spPr>
        <p:txBody>
          <a:bodyPr wrap="none" lIns="0" tIns="0" rIns="0" bIns="0" anchor="ctr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3DCA9F-FD12-9893-F338-747EEEB27CF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74638" y="1801504"/>
            <a:ext cx="11599862" cy="45723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FE5F83-CBFE-5582-087E-02D66F54AD51}"/>
              </a:ext>
            </a:extLst>
          </p:cNvPr>
          <p:cNvSpPr/>
          <p:nvPr/>
        </p:nvSpPr>
        <p:spPr>
          <a:xfrm>
            <a:off x="0" y="1269242"/>
            <a:ext cx="12192000" cy="12283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231653-6708-93B4-4DE3-88FD58E93773}"/>
              </a:ext>
            </a:extLst>
          </p:cNvPr>
          <p:cNvSpPr/>
          <p:nvPr userDrawn="1"/>
        </p:nvSpPr>
        <p:spPr>
          <a:xfrm>
            <a:off x="0" y="1269242"/>
            <a:ext cx="12192000" cy="12283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055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Exhibito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9B1F5D7-0AC7-CAB6-2C20-FA16CA13B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487" y="2351314"/>
            <a:ext cx="11333027" cy="4333689"/>
          </a:xfrm>
        </p:spPr>
        <p:txBody>
          <a:bodyPr anchor="t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18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ogo for a clinic&#10;&#10;Description automatically generated">
            <a:extLst>
              <a:ext uri="{FF2B5EF4-FFF2-40B4-BE49-F238E27FC236}">
                <a16:creationId xmlns:a16="http://schemas.microsoft.com/office/drawing/2014/main" id="{13743FC5-5695-44D9-33D6-B2F2E4FDAB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9793" y="1985480"/>
            <a:ext cx="9592413" cy="288703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8147560-AB58-30C3-F67E-04B037CD778A}"/>
              </a:ext>
            </a:extLst>
          </p:cNvPr>
          <p:cNvSpPr/>
          <p:nvPr userDrawn="1"/>
        </p:nvSpPr>
        <p:spPr>
          <a:xfrm>
            <a:off x="0" y="6082301"/>
            <a:ext cx="3873357" cy="7756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291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02A1D-7467-4D4E-BA3D-0573C49CC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3818238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521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DCE44-6CC5-0342-98C1-E6963CC5D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487" y="365125"/>
            <a:ext cx="11333027" cy="5454907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922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Session Typ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FEA9A-AF19-144C-BA22-381B80F83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487" y="365125"/>
            <a:ext cx="11333027" cy="748058"/>
          </a:xfrm>
        </p:spPr>
        <p:txBody>
          <a:bodyPr anchor="t">
            <a:normAutofit/>
          </a:bodyPr>
          <a:lstStyle>
            <a:lvl1pPr>
              <a:defRPr sz="3200" i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970262-5D36-144B-8151-BC09319CEA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0213" y="1113183"/>
            <a:ext cx="11331575" cy="4631634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 b="1"/>
            </a:lvl1pPr>
            <a:lvl2pPr marL="457200" indent="0" algn="ctr">
              <a:buNone/>
              <a:defRPr sz="5400" b="1"/>
            </a:lvl2pPr>
            <a:lvl3pPr marL="914400" indent="0" algn="ctr">
              <a:buNone/>
              <a:defRPr sz="5400" b="1"/>
            </a:lvl3pPr>
            <a:lvl4pPr marL="1371600" indent="0" algn="ctr">
              <a:buNone/>
              <a:defRPr sz="5400" b="1"/>
            </a:lvl4pPr>
            <a:lvl5pPr marL="1828800" indent="0" algn="ctr">
              <a:buNone/>
              <a:defRPr sz="5400" b="1"/>
            </a:lvl5pPr>
          </a:lstStyle>
          <a:p>
            <a:pPr lvl="0"/>
            <a:r>
              <a:rPr lang="en-US" dirty="0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3024488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shot - 1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7B7EC7B-7253-7B42-A201-2B9ACC367C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6652" y="4881561"/>
            <a:ext cx="11239501" cy="1091855"/>
          </a:xfrm>
        </p:spPr>
        <p:txBody>
          <a:bodyPr>
            <a:noAutofit/>
          </a:bodyPr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9D0DD8D-1701-9640-8ED6-CB21A6205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848" y="365125"/>
            <a:ext cx="11380305" cy="1325563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3B7E971-3E3D-5F4D-A08D-96E8ACBD6C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53000" y="1914525"/>
            <a:ext cx="2286000" cy="2743200"/>
          </a:xfrm>
          <a:ln w="254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31180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33836E-C3E7-7146-823F-F1F10258D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365125"/>
            <a:ext cx="11641540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F4838D-5AA7-4842-A30A-9CFCDEA6A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4320" y="1825625"/>
            <a:ext cx="1164154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0204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3" r:id="rId2"/>
    <p:sldLayoutId id="2147483665" r:id="rId3"/>
    <p:sldLayoutId id="2147483664" r:id="rId4"/>
    <p:sldLayoutId id="2147483676" r:id="rId5"/>
    <p:sldLayoutId id="2147483658" r:id="rId6"/>
    <p:sldLayoutId id="2147483659" r:id="rId7"/>
    <p:sldLayoutId id="2147483660" r:id="rId8"/>
    <p:sldLayoutId id="2147483649" r:id="rId9"/>
    <p:sldLayoutId id="2147483661" r:id="rId10"/>
    <p:sldLayoutId id="2147483662" r:id="rId11"/>
    <p:sldLayoutId id="2147483650" r:id="rId12"/>
    <p:sldLayoutId id="2147483651" r:id="rId13"/>
    <p:sldLayoutId id="2147483652" r:id="rId14"/>
    <p:sldLayoutId id="2147483654" r:id="rId15"/>
    <p:sldLayoutId id="214748367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3B4A0"/>
        </a:buClr>
        <a:buSzPct val="115000"/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3B4A0"/>
        </a:buClr>
        <a:buSzPct val="115000"/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3B4A0"/>
        </a:buClr>
        <a:buSzPct val="115000"/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3B4A0"/>
        </a:buClr>
        <a:buSzPct val="115000"/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3B4A0"/>
        </a:buClr>
        <a:buSzPct val="115000"/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33836E-C3E7-7146-823F-F1F10258D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365125"/>
            <a:ext cx="11641540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F4838D-5AA7-4842-A30A-9CFCDEA6A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4320" y="1825625"/>
            <a:ext cx="1164154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14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3B4A0"/>
        </a:buClr>
        <a:buSzPct val="115000"/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3B4A0"/>
        </a:buClr>
        <a:buSzPct val="115000"/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3B4A0"/>
        </a:buClr>
        <a:buSzPct val="115000"/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3B4A0"/>
        </a:buClr>
        <a:buSzPct val="115000"/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3B4A0"/>
        </a:buClr>
        <a:buSzPct val="115000"/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160">
          <p15:clr>
            <a:srgbClr val="F26B43"/>
          </p15:clr>
        </p15:guide>
        <p15:guide id="4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501E0D-7ED0-B943-3A36-68125674E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President’s Welcome</a:t>
            </a:r>
          </a:p>
        </p:txBody>
      </p:sp>
    </p:spTree>
    <p:extLst>
      <p:ext uri="{BB962C8B-B14F-4D97-AF65-F5344CB8AC3E}">
        <p14:creationId xmlns:p14="http://schemas.microsoft.com/office/powerpoint/2010/main" val="812281511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" y="315885"/>
            <a:ext cx="11642727" cy="4380806"/>
          </a:xfrm>
        </p:spPr>
        <p:txBody>
          <a:bodyPr/>
          <a:lstStyle/>
          <a:p>
            <a:pPr marL="0" indent="0" algn="ctr">
              <a:buNone/>
            </a:pPr>
            <a:endParaRPr lang="en-US" sz="2000" b="1" dirty="0">
              <a:solidFill>
                <a:srgbClr val="FFFFFF"/>
              </a:solidFill>
              <a:latin typeface="Arial" charset="0"/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rgbClr val="FFFFFF"/>
                </a:solidFill>
                <a:latin typeface="Arial" charset="0"/>
              </a:rPr>
              <a:t>Improvement to DSMB practices is a necessity.</a:t>
            </a:r>
          </a:p>
          <a:p>
            <a:pPr marL="0" indent="0" algn="ctr">
              <a:buNone/>
            </a:pPr>
            <a:endParaRPr lang="en-US" b="1" dirty="0">
              <a:solidFill>
                <a:srgbClr val="FFFFFF"/>
              </a:solidFill>
              <a:latin typeface="Arial" charset="0"/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rgbClr val="FFFFFF"/>
                </a:solidFill>
                <a:latin typeface="Arial" charset="0"/>
              </a:rPr>
              <a:t>Needed are appropriate training and education.</a:t>
            </a:r>
          </a:p>
          <a:p>
            <a:pPr marL="0" indent="0" algn="ctr">
              <a:buNone/>
            </a:pPr>
            <a:endParaRPr lang="en-US" b="1" dirty="0">
              <a:solidFill>
                <a:srgbClr val="FFFFFF"/>
              </a:solidFill>
              <a:latin typeface="Arial" charset="0"/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rgbClr val="FFFFFF"/>
                </a:solidFill>
                <a:latin typeface="Arial" charset="0"/>
              </a:rPr>
              <a:t>The Founders Lecture</a:t>
            </a:r>
            <a:br>
              <a:rPr lang="en-US" b="1" dirty="0">
                <a:solidFill>
                  <a:srgbClr val="FFFFFF"/>
                </a:solidFill>
                <a:latin typeface="Arial" charset="0"/>
              </a:rPr>
            </a:b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4616" y="3353226"/>
            <a:ext cx="4682134" cy="294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95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" y="315884"/>
            <a:ext cx="11642727" cy="5776803"/>
          </a:xfrm>
        </p:spPr>
        <p:txBody>
          <a:bodyPr/>
          <a:lstStyle/>
          <a:p>
            <a:pPr marL="0" indent="0" algn="ctr">
              <a:buNone/>
            </a:pPr>
            <a:endParaRPr lang="en-US" sz="3200" b="1" dirty="0">
              <a:solidFill>
                <a:srgbClr val="FFFFFF"/>
              </a:solidFill>
              <a:latin typeface="Arial" charset="0"/>
            </a:endParaRPr>
          </a:p>
          <a:p>
            <a:pPr marL="0" indent="0" algn="ctr">
              <a:buNone/>
            </a:pPr>
            <a:endParaRPr lang="en-US" sz="3200" b="1" dirty="0">
              <a:solidFill>
                <a:srgbClr val="FFFFFF"/>
              </a:solidFill>
              <a:latin typeface="Arial" charset="0"/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rgbClr val="FFFFFF"/>
                </a:solidFill>
                <a:latin typeface="Arial" charset="0"/>
              </a:rPr>
              <a:t>We express appreciation and support for our colleagues and their associated health institutes in the United States.</a:t>
            </a:r>
          </a:p>
          <a:p>
            <a:pPr marL="0" indent="0" algn="ctr">
              <a:buNone/>
            </a:pPr>
            <a:endParaRPr lang="en-US" b="1" dirty="0">
              <a:solidFill>
                <a:srgbClr val="FFFFFF"/>
              </a:solidFill>
              <a:latin typeface="Arial" charset="0"/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rgbClr val="FFFFFF"/>
                </a:solidFill>
                <a:latin typeface="Arial" charset="0"/>
              </a:rPr>
              <a:t>We acknowledge and celebrate their important contributions to clinical trials and to the clinical trial community.</a:t>
            </a:r>
          </a:p>
          <a:p>
            <a:pPr marL="0" indent="0" algn="ctr">
              <a:buNone/>
            </a:pPr>
            <a:endParaRPr lang="en-US" b="1" dirty="0">
              <a:solidFill>
                <a:srgbClr val="FFFFFF"/>
              </a:solidFill>
              <a:latin typeface="Arial" charset="0"/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rgbClr val="FFFFFF"/>
                </a:solidFill>
                <a:latin typeface="Arial" charset="0"/>
              </a:rPr>
              <a:t>No investment pays greater dividends to humankind than the highest quality health research through clinical trials.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46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DE6DFE-2C53-9740-B6C4-127EEAA29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FFFFFF"/>
                </a:solidFill>
                <a:latin typeface="Arial" charset="0"/>
              </a:rPr>
              <a:t>We thank our Canadian hosts, our European friends, and a large contingency from Japan for their commitment and support during this time when the US attendance been impacted.</a:t>
            </a:r>
            <a:br>
              <a:rPr lang="en-US" sz="2800" dirty="0">
                <a:solidFill>
                  <a:srgbClr val="FFFFFF"/>
                </a:solidFill>
                <a:latin typeface="Arial" charset="0"/>
              </a:rPr>
            </a:b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1954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" y="315884"/>
            <a:ext cx="11642727" cy="5776803"/>
          </a:xfrm>
        </p:spPr>
        <p:txBody>
          <a:bodyPr/>
          <a:lstStyle/>
          <a:p>
            <a:pPr marL="0" indent="0" algn="ctr">
              <a:buNone/>
            </a:pPr>
            <a:endParaRPr lang="en-US" sz="3200" b="1" dirty="0">
              <a:solidFill>
                <a:srgbClr val="FFFFFF"/>
              </a:solidFill>
              <a:latin typeface="Arial" charset="0"/>
            </a:endParaRPr>
          </a:p>
          <a:p>
            <a:pPr marL="0" indent="0" algn="ctr">
              <a:buNone/>
            </a:pPr>
            <a:endParaRPr lang="en-US" sz="3200" b="1" dirty="0">
              <a:solidFill>
                <a:srgbClr val="FFFFFF"/>
              </a:solidFill>
              <a:latin typeface="Arial" charset="0"/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rgbClr val="FFFFFF"/>
                </a:solidFill>
                <a:latin typeface="Arial" charset="0"/>
              </a:rPr>
              <a:t>We will be resilient and persistent,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FFFFFF"/>
                </a:solidFill>
                <a:latin typeface="Arial" charset="0"/>
              </a:rPr>
              <a:t>and stick together and support each other.</a:t>
            </a:r>
          </a:p>
          <a:p>
            <a:pPr marL="0" indent="0" algn="ctr">
              <a:buNone/>
            </a:pPr>
            <a:endParaRPr lang="en-US" b="1" dirty="0">
              <a:solidFill>
                <a:srgbClr val="FFFFFF"/>
              </a:solidFill>
              <a:latin typeface="Arial" charset="0"/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rgbClr val="FFFFFF"/>
                </a:solidFill>
                <a:latin typeface="Arial" charset="0"/>
              </a:rPr>
              <a:t>It is our desire and our duty to remain focused on the important work that we do to advance science for the betterment of human health and society.</a:t>
            </a:r>
            <a:br>
              <a:rPr lang="en-US" b="1" dirty="0">
                <a:solidFill>
                  <a:srgbClr val="FFFFFF"/>
                </a:solidFill>
                <a:latin typeface="Arial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70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" y="315884"/>
            <a:ext cx="11642727" cy="5776803"/>
          </a:xfrm>
        </p:spPr>
        <p:txBody>
          <a:bodyPr/>
          <a:lstStyle/>
          <a:p>
            <a:pPr marL="0" indent="0" algn="ctr">
              <a:buNone/>
            </a:pPr>
            <a:endParaRPr lang="en-US" sz="3200" b="1" dirty="0">
              <a:solidFill>
                <a:srgbClr val="FFFFFF"/>
              </a:solidFill>
              <a:latin typeface="Arial" charset="0"/>
            </a:endParaRPr>
          </a:p>
          <a:p>
            <a:pPr marL="0" indent="0" algn="ctr">
              <a:buNone/>
            </a:pPr>
            <a:endParaRPr lang="en-US" sz="3200" b="1" dirty="0">
              <a:solidFill>
                <a:srgbClr val="FFFFFF"/>
              </a:solidFill>
              <a:latin typeface="Arial" charset="0"/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rgbClr val="FFFFFF"/>
                </a:solidFill>
                <a:latin typeface="Arial" charset="0"/>
              </a:rPr>
              <a:t>A community leader was asked</a:t>
            </a:r>
          </a:p>
          <a:p>
            <a:pPr marL="0" indent="0" algn="ctr">
              <a:buNone/>
            </a:pPr>
            <a:endParaRPr lang="en-US" b="1" dirty="0">
              <a:solidFill>
                <a:srgbClr val="FFFFFF"/>
              </a:solidFill>
              <a:latin typeface="Arial" charset="0"/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rgbClr val="FFFFFF"/>
                </a:solidFill>
                <a:latin typeface="Arial" charset="0"/>
              </a:rPr>
              <a:t>“How are people coping?”</a:t>
            </a:r>
          </a:p>
          <a:p>
            <a:pPr marL="0" indent="0" algn="ctr">
              <a:buNone/>
            </a:pPr>
            <a:endParaRPr lang="en-US" b="1" dirty="0">
              <a:solidFill>
                <a:srgbClr val="FFFFFF"/>
              </a:solidFill>
              <a:latin typeface="Arial" charset="0"/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rgbClr val="FFFFFF"/>
                </a:solidFill>
                <a:latin typeface="Arial" charset="0"/>
              </a:rPr>
              <a:t>His answer was inspiring and motivating:</a:t>
            </a:r>
          </a:p>
          <a:p>
            <a:pPr marL="0" indent="0" algn="ctr">
              <a:buNone/>
            </a:pPr>
            <a:endParaRPr lang="en-US" b="1" dirty="0">
              <a:solidFill>
                <a:srgbClr val="FFFFFF"/>
              </a:solidFill>
              <a:latin typeface="Arial" charset="0"/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rgbClr val="FFFFFF"/>
                </a:solidFill>
                <a:latin typeface="Arial" charset="0"/>
              </a:rPr>
              <a:t>“Kapwa”.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48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" y="315884"/>
            <a:ext cx="11642727" cy="5776803"/>
          </a:xfrm>
        </p:spPr>
        <p:txBody>
          <a:bodyPr/>
          <a:lstStyle/>
          <a:p>
            <a:pPr marL="0" indent="0" algn="ctr">
              <a:buNone/>
            </a:pPr>
            <a:endParaRPr lang="en-US" sz="3200" b="1" dirty="0">
              <a:solidFill>
                <a:srgbClr val="FFFFFF"/>
              </a:solidFill>
              <a:latin typeface="Arial" charset="0"/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rgbClr val="FFFFFF"/>
                </a:solidFill>
                <a:latin typeface="Arial" charset="0"/>
              </a:rPr>
              <a:t>In many cultures around the world, there are ingrained philosophies and practices that emphasize the importance of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FFFFFF"/>
                </a:solidFill>
                <a:latin typeface="Arial" charset="0"/>
              </a:rPr>
              <a:t> respect, compassion, and solidarity, and 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FFFFFF"/>
                </a:solidFill>
                <a:latin typeface="Arial" charset="0"/>
              </a:rPr>
              <a:t>promote of a sense of collective responsibility and shared humanity.</a:t>
            </a:r>
          </a:p>
          <a:p>
            <a:pPr marL="0" indent="0" algn="ctr">
              <a:buNone/>
            </a:pPr>
            <a:endParaRPr lang="en-US" b="1" dirty="0">
              <a:solidFill>
                <a:srgbClr val="FFFFFF"/>
              </a:solidFill>
              <a:latin typeface="Arial" charset="0"/>
            </a:endParaRPr>
          </a:p>
          <a:p>
            <a:pPr marL="0" indent="0" algn="ctr">
              <a:buNone/>
            </a:pPr>
            <a:endParaRPr lang="en-US" b="1" dirty="0">
              <a:solidFill>
                <a:srgbClr val="FFFFFF"/>
              </a:solidFill>
              <a:latin typeface="Arial" charset="0"/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rgbClr val="FFFFFF"/>
                </a:solidFill>
                <a:latin typeface="Arial" charset="0"/>
              </a:rPr>
              <a:t>In African communities there is the philosophy of Ubuntu,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FFFFFF"/>
                </a:solidFill>
                <a:latin typeface="Arial" charset="0"/>
              </a:rPr>
              <a:t>meaning “humanity to others”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FFFFFF"/>
                </a:solidFill>
                <a:latin typeface="Arial" charset="0"/>
              </a:rPr>
              <a:t> and often described as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FFFFFF"/>
                </a:solidFill>
                <a:latin typeface="Arial" charset="0"/>
              </a:rPr>
              <a:t>“'I am what I am because of who we all are”.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15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DE6DFE-2C53-9740-B6C4-127EEAA29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487" y="365126"/>
            <a:ext cx="11333027" cy="342547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Arial" charset="0"/>
              </a:rPr>
              <a:t>In Japan, there is the culture of Wa, where people prefer a harmonious community of peaceful social unity for the collective good, over individual interests, creating a sense of sense of shared belonging.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3133982"/>
            <a:ext cx="190500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136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" y="315884"/>
            <a:ext cx="11642727" cy="5776803"/>
          </a:xfrm>
        </p:spPr>
        <p:txBody>
          <a:bodyPr/>
          <a:lstStyle/>
          <a:p>
            <a:pPr marL="0" indent="0" algn="ctr">
              <a:buNone/>
            </a:pPr>
            <a:endParaRPr lang="en-US" sz="3200" b="1" dirty="0">
              <a:solidFill>
                <a:srgbClr val="FFFFFF"/>
              </a:solidFill>
              <a:latin typeface="Arial" charset="0"/>
            </a:endParaRPr>
          </a:p>
          <a:p>
            <a:pPr marL="0" indent="0" algn="ctr">
              <a:buNone/>
            </a:pPr>
            <a:endParaRPr lang="en-US" sz="3200" b="1" dirty="0">
              <a:solidFill>
                <a:srgbClr val="FFFFFF"/>
              </a:solidFill>
              <a:latin typeface="Arial" charset="0"/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rgbClr val="FFFFFF"/>
                </a:solidFill>
                <a:latin typeface="Arial" charset="0"/>
              </a:rPr>
              <a:t>The world could use a dose of a Kapwa / Ubuntu / Wa cocktail.</a:t>
            </a:r>
          </a:p>
          <a:p>
            <a:pPr marL="0" indent="0" algn="ctr">
              <a:buNone/>
            </a:pPr>
            <a:endParaRPr lang="en-US" b="1" dirty="0">
              <a:solidFill>
                <a:srgbClr val="FFFFFF"/>
              </a:solidFill>
              <a:latin typeface="Arial" charset="0"/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rgbClr val="FFFFFF"/>
                </a:solidFill>
                <a:latin typeface="Arial" charset="0"/>
              </a:rPr>
              <a:t>This week we have been collectively assigned a high dose.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230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" y="315884"/>
            <a:ext cx="11642727" cy="5776803"/>
          </a:xfrm>
        </p:spPr>
        <p:txBody>
          <a:bodyPr/>
          <a:lstStyle/>
          <a:p>
            <a:pPr marL="0" indent="0" algn="ctr">
              <a:buNone/>
            </a:pPr>
            <a:endParaRPr lang="en-US" sz="3200" b="1" dirty="0">
              <a:solidFill>
                <a:srgbClr val="FFFFFF"/>
              </a:solidFill>
              <a:latin typeface="Arial" charset="0"/>
            </a:endParaRPr>
          </a:p>
          <a:p>
            <a:pPr marL="0" indent="0" algn="ctr">
              <a:buNone/>
            </a:pPr>
            <a:endParaRPr lang="en-US" sz="3200" b="1" dirty="0">
              <a:solidFill>
                <a:srgbClr val="FFFFFF"/>
              </a:solidFill>
              <a:latin typeface="Arial" charset="0"/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rgbClr val="FFFFFF"/>
                </a:solidFill>
                <a:latin typeface="Arial" charset="0"/>
              </a:rPr>
              <a:t>In that spirit,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FFFFFF"/>
                </a:solidFill>
                <a:latin typeface="Arial" charset="0"/>
              </a:rPr>
              <a:t>I am pleased to announce,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FFFFFF"/>
                </a:solidFill>
                <a:latin typeface="Arial" charset="0"/>
              </a:rPr>
              <a:t>regarding the exchange of knowledge in clinical trials, 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FFFFFF"/>
                </a:solidFill>
                <a:latin typeface="Arial" charset="0"/>
              </a:rPr>
              <a:t>between the United States, Canada, and all other world nations,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FFFFFF"/>
                </a:solidFill>
                <a:latin typeface="Arial" charset="0"/>
              </a:rPr>
              <a:t>a permanent removal of all tariffs,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FFFFFF"/>
                </a:solidFill>
                <a:latin typeface="Arial" charset="0"/>
              </a:rPr>
              <a:t>effective immediately.</a:t>
            </a:r>
          </a:p>
        </p:txBody>
      </p:sp>
    </p:spTree>
    <p:extLst>
      <p:ext uri="{BB962C8B-B14F-4D97-AF65-F5344CB8AC3E}">
        <p14:creationId xmlns:p14="http://schemas.microsoft.com/office/powerpoint/2010/main" val="1880440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E022BF8-D939-1621-4B53-89B55BF06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Welcome!</a:t>
            </a:r>
          </a:p>
        </p:txBody>
      </p:sp>
    </p:spTree>
    <p:extLst>
      <p:ext uri="{BB962C8B-B14F-4D97-AF65-F5344CB8AC3E}">
        <p14:creationId xmlns:p14="http://schemas.microsoft.com/office/powerpoint/2010/main" val="2791608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" y="315884"/>
            <a:ext cx="11642727" cy="5776803"/>
          </a:xfrm>
        </p:spPr>
        <p:txBody>
          <a:bodyPr/>
          <a:lstStyle/>
          <a:p>
            <a:pPr marL="0" indent="0" algn="ctr">
              <a:buNone/>
            </a:pPr>
            <a:endParaRPr lang="en-US" sz="3200" b="1" dirty="0">
              <a:solidFill>
                <a:srgbClr val="FFFFFF"/>
              </a:solidFill>
              <a:latin typeface="Arial" charset="0"/>
            </a:endParaRPr>
          </a:p>
          <a:p>
            <a:pPr marL="0" indent="0" algn="ctr">
              <a:buNone/>
            </a:pPr>
            <a:endParaRPr lang="en-US" sz="3200" b="1" dirty="0">
              <a:solidFill>
                <a:srgbClr val="FFFFFF"/>
              </a:solidFill>
              <a:latin typeface="Arial" charset="0"/>
            </a:endParaRPr>
          </a:p>
          <a:p>
            <a:pPr marL="0" indent="0" algn="ctr">
              <a:buNone/>
            </a:pPr>
            <a:r>
              <a:rPr lang="en-US" sz="3200" b="1" dirty="0">
                <a:solidFill>
                  <a:srgbClr val="FFFFFF"/>
                </a:solidFill>
                <a:latin typeface="Arial" charset="0"/>
              </a:rPr>
              <a:t>The SCT is an international, multidisciplinary, scientific, and educational organization dedicated to enhancing the excellence and value of clinical trials. </a:t>
            </a:r>
          </a:p>
          <a:p>
            <a:pPr marL="0" indent="0" algn="ctr">
              <a:buNone/>
            </a:pPr>
            <a:endParaRPr lang="en-US" sz="3200" b="1" dirty="0">
              <a:solidFill>
                <a:srgbClr val="FFFFFF"/>
              </a:solidFill>
              <a:latin typeface="Arial" charset="0"/>
            </a:endParaRPr>
          </a:p>
          <a:p>
            <a:pPr marL="0" indent="0" algn="ctr">
              <a:buNone/>
            </a:pPr>
            <a:r>
              <a:rPr lang="en-US" sz="3200" b="1" dirty="0">
                <a:solidFill>
                  <a:srgbClr val="FFFFFF"/>
                </a:solidFill>
                <a:latin typeface="Arial" charset="0"/>
              </a:rPr>
              <a:t>It relies on volunteers and community engagement.</a:t>
            </a:r>
          </a:p>
          <a:p>
            <a:pPr marL="0" indent="0" algn="ctr">
              <a:buNone/>
            </a:pPr>
            <a:endParaRPr lang="en-US" sz="3200" b="1" dirty="0">
              <a:solidFill>
                <a:srgbClr val="FFFFFF"/>
              </a:solidFill>
              <a:latin typeface="Arial" charset="0"/>
            </a:endParaRPr>
          </a:p>
          <a:p>
            <a:pPr marL="0" indent="0" algn="ctr">
              <a:buNone/>
            </a:pPr>
            <a:r>
              <a:rPr lang="en-US" sz="3200" b="1" dirty="0">
                <a:solidFill>
                  <a:srgbClr val="FFFFFF"/>
                </a:solidFill>
                <a:latin typeface="Arial" charset="0"/>
              </a:rPr>
              <a:t>Thank you!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29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2E53780-206D-5300-8A47-0064E226B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/>
              <a:t>Examples of New Initiatives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EE3D38-F640-AEFB-7A0F-3476E83032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9316" y="1587731"/>
            <a:ext cx="10499074" cy="4157086"/>
          </a:xfrm>
        </p:spPr>
        <p:txBody>
          <a:bodyPr anchor="t">
            <a:noAutofit/>
          </a:bodyPr>
          <a:lstStyle/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2400" b="0" dirty="0"/>
              <a:t>Early Career Special Interest Group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en-US" sz="2400" b="0" dirty="0"/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2400" b="0" dirty="0"/>
              <a:t>Academic Data Coordinating Centers Special Interest Group 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en-US" sz="2400" b="0" dirty="0"/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2400" b="0" dirty="0"/>
              <a:t>Communication strategies</a:t>
            </a:r>
          </a:p>
          <a:p>
            <a:pPr marL="1143000" lvl="1" indent="-685800" algn="l">
              <a:buFont typeface="Arial" panose="020B0604020202020204" pitchFamily="34" charset="0"/>
              <a:buChar char="•"/>
            </a:pPr>
            <a:r>
              <a:rPr lang="en-US" sz="2400" b="0" dirty="0"/>
              <a:t>Launching the new SCT LinkedIn Company Page (https://www.linkedin.com/company/society-for-clinical-trials/)</a:t>
            </a:r>
          </a:p>
          <a:p>
            <a:pPr marL="1143000" lvl="1" indent="-685800" algn="l">
              <a:buFont typeface="Arial" panose="020B0604020202020204" pitchFamily="34" charset="0"/>
              <a:buChar char="•"/>
            </a:pPr>
            <a:r>
              <a:rPr lang="en-US" sz="2400" b="0" dirty="0"/>
              <a:t>Social Media Ambassadors</a:t>
            </a:r>
          </a:p>
          <a:p>
            <a:pPr marL="1143000" lvl="1" indent="-685800" algn="l">
              <a:buFont typeface="Arial" panose="020B0604020202020204" pitchFamily="34" charset="0"/>
              <a:buChar char="•"/>
            </a:pPr>
            <a:r>
              <a:rPr lang="en-US" sz="2400" b="0" dirty="0"/>
              <a:t>Newsletter enhancements with historical and educational content</a:t>
            </a:r>
          </a:p>
        </p:txBody>
      </p:sp>
    </p:spTree>
    <p:extLst>
      <p:ext uri="{BB962C8B-B14F-4D97-AF65-F5344CB8AC3E}">
        <p14:creationId xmlns:p14="http://schemas.microsoft.com/office/powerpoint/2010/main" val="86014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" y="315884"/>
            <a:ext cx="11642727" cy="5776803"/>
          </a:xfrm>
        </p:spPr>
        <p:txBody>
          <a:bodyPr/>
          <a:lstStyle/>
          <a:p>
            <a:pPr marL="0" indent="0" algn="ctr">
              <a:buNone/>
            </a:pPr>
            <a:endParaRPr lang="en-US" sz="3200" b="1" dirty="0">
              <a:solidFill>
                <a:srgbClr val="FFFFFF"/>
              </a:solidFill>
              <a:latin typeface="Arial" charset="0"/>
            </a:endParaRPr>
          </a:p>
          <a:p>
            <a:pPr marL="0" indent="0" algn="ctr">
              <a:buNone/>
            </a:pPr>
            <a:endParaRPr lang="en-US" sz="3200" b="1" dirty="0">
              <a:solidFill>
                <a:srgbClr val="FFFFFF"/>
              </a:solidFill>
              <a:latin typeface="Arial" charset="0"/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rgbClr val="FFFFFF"/>
                </a:solidFill>
                <a:latin typeface="Arial" charset="0"/>
              </a:rPr>
              <a:t>Clinical trials are the most important medical invention in history.</a:t>
            </a:r>
          </a:p>
          <a:p>
            <a:pPr marL="0" indent="0" algn="ctr">
              <a:buNone/>
            </a:pPr>
            <a:endParaRPr lang="en-US" b="1" dirty="0">
              <a:solidFill>
                <a:srgbClr val="FFFFFF"/>
              </a:solidFill>
              <a:latin typeface="Arial" charset="0"/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rgbClr val="FFFFFF"/>
                </a:solidFill>
                <a:latin typeface="Arial" charset="0"/>
              </a:rPr>
              <a:t>They are without equal, providing the most robust and reliable information regarding the benefits and harms of interventions for treating and preventing human disease. </a:t>
            </a:r>
            <a:br>
              <a:rPr lang="en-US" b="1" dirty="0">
                <a:solidFill>
                  <a:srgbClr val="FFFFFF"/>
                </a:solidFill>
                <a:latin typeface="Arial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35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" y="315884"/>
            <a:ext cx="11642727" cy="5776803"/>
          </a:xfrm>
        </p:spPr>
        <p:txBody>
          <a:bodyPr/>
          <a:lstStyle/>
          <a:p>
            <a:pPr marL="0" indent="0" algn="ctr">
              <a:buNone/>
            </a:pPr>
            <a:endParaRPr lang="en-US" sz="3200" b="1" dirty="0">
              <a:solidFill>
                <a:srgbClr val="FFFFFF"/>
              </a:solidFill>
              <a:latin typeface="Arial" charset="0"/>
            </a:endParaRPr>
          </a:p>
          <a:p>
            <a:pPr marL="0" indent="0" algn="ctr">
              <a:buNone/>
            </a:pPr>
            <a:endParaRPr lang="en-US" sz="3200" b="1" dirty="0">
              <a:solidFill>
                <a:srgbClr val="FFFFFF"/>
              </a:solidFill>
              <a:latin typeface="Arial" charset="0"/>
            </a:endParaRPr>
          </a:p>
          <a:p>
            <a:pPr marL="0" indent="0" algn="ctr">
              <a:buNone/>
            </a:pPr>
            <a:r>
              <a:rPr lang="en-US" sz="2200" b="1" dirty="0">
                <a:solidFill>
                  <a:srgbClr val="FFFFFF"/>
                </a:solidFill>
                <a:latin typeface="Arial" charset="0"/>
              </a:rPr>
              <a:t>We share a duty to:</a:t>
            </a:r>
          </a:p>
          <a:p>
            <a:pPr marL="0" indent="0" algn="ctr">
              <a:buNone/>
            </a:pPr>
            <a:r>
              <a:rPr lang="en-US" sz="2200" b="1" dirty="0">
                <a:solidFill>
                  <a:srgbClr val="FFFFFF"/>
                </a:solidFill>
                <a:latin typeface="Arial" charset="0"/>
              </a:rPr>
              <a:t>(i) protect the ideals and principles that make clinical trials the evidence pinnacle, </a:t>
            </a:r>
          </a:p>
          <a:p>
            <a:pPr marL="0" indent="0" algn="ctr">
              <a:buNone/>
            </a:pPr>
            <a:r>
              <a:rPr lang="en-US" sz="2200" b="1" dirty="0">
                <a:solidFill>
                  <a:srgbClr val="FFFFFF"/>
                </a:solidFill>
                <a:latin typeface="Arial" charset="0"/>
              </a:rPr>
              <a:t>(ii) remind the world of their unparalleled value to human health, and </a:t>
            </a:r>
          </a:p>
          <a:p>
            <a:pPr marL="0" indent="0" algn="ctr">
              <a:buNone/>
            </a:pPr>
            <a:r>
              <a:rPr lang="en-US" sz="2200" b="1" dirty="0">
                <a:solidFill>
                  <a:srgbClr val="FFFFFF"/>
                </a:solidFill>
                <a:latin typeface="Arial" charset="0"/>
              </a:rPr>
              <a:t>(iii) educate the community on their design, conduct, analyses, and reporting. </a:t>
            </a:r>
          </a:p>
          <a:p>
            <a:pPr marL="0" indent="0" algn="ctr">
              <a:buNone/>
            </a:pPr>
            <a:endParaRPr lang="en-US" sz="2000" b="1" dirty="0">
              <a:solidFill>
                <a:srgbClr val="FFFFFF"/>
              </a:solidFill>
              <a:latin typeface="Arial" charset="0"/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rgbClr val="FFFFFF"/>
                </a:solidFill>
                <a:latin typeface="Arial" charset="0"/>
              </a:rPr>
              <a:t>This week we collectively celebrate clinical trials!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2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" y="315884"/>
            <a:ext cx="11642727" cy="5776803"/>
          </a:xfrm>
        </p:spPr>
        <p:txBody>
          <a:bodyPr/>
          <a:lstStyle/>
          <a:p>
            <a:pPr marL="0" indent="0" algn="ctr">
              <a:buNone/>
            </a:pPr>
            <a:endParaRPr lang="en-US" sz="3200" b="1" dirty="0">
              <a:solidFill>
                <a:srgbClr val="FFFFFF"/>
              </a:solidFill>
              <a:latin typeface="Arial" charset="0"/>
            </a:endParaRPr>
          </a:p>
          <a:p>
            <a:pPr marL="0" indent="0" algn="ctr">
              <a:buNone/>
            </a:pPr>
            <a:endParaRPr lang="en-US" sz="3200" b="1" dirty="0">
              <a:solidFill>
                <a:srgbClr val="FFFFFF"/>
              </a:solidFill>
              <a:latin typeface="Arial" charset="0"/>
            </a:endParaRPr>
          </a:p>
          <a:p>
            <a:pPr marL="0" indent="0" algn="ctr">
              <a:buNone/>
            </a:pPr>
            <a:r>
              <a:rPr lang="en-US" sz="3200" b="1" dirty="0">
                <a:solidFill>
                  <a:srgbClr val="FFFFFF"/>
                </a:solidFill>
                <a:latin typeface="Arial" charset="0"/>
              </a:rPr>
              <a:t>“Shaping the Future: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rgbClr val="FFFFFF"/>
                </a:solidFill>
                <a:latin typeface="Arial" charset="0"/>
              </a:rPr>
              <a:t>The Right Questions, Robust Answers”.</a:t>
            </a:r>
          </a:p>
          <a:p>
            <a:pPr marL="0" indent="0" algn="ctr">
              <a:buNone/>
            </a:pPr>
            <a:endParaRPr lang="en-US" sz="3200" b="1" dirty="0">
              <a:solidFill>
                <a:srgbClr val="FFFFFF"/>
              </a:solidFill>
              <a:latin typeface="Arial" charset="0"/>
            </a:endParaRPr>
          </a:p>
          <a:p>
            <a:pPr marL="0" indent="0" algn="ctr">
              <a:buNone/>
            </a:pPr>
            <a:r>
              <a:rPr lang="en-US" sz="3200" b="1" dirty="0">
                <a:solidFill>
                  <a:srgbClr val="FFFFFF"/>
                </a:solidFill>
                <a:latin typeface="Arial" charset="0"/>
              </a:rPr>
              <a:t> Identifying the most important questions for clinical practice and finding robust answers to those questions, is the heart and soul of clinical trials. </a:t>
            </a:r>
            <a:br>
              <a:rPr lang="en-US" sz="3200" b="1" dirty="0">
                <a:solidFill>
                  <a:srgbClr val="FFFFFF"/>
                </a:solidFill>
                <a:latin typeface="Arial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732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" y="315884"/>
            <a:ext cx="11642727" cy="5776803"/>
          </a:xfrm>
        </p:spPr>
        <p:txBody>
          <a:bodyPr/>
          <a:lstStyle/>
          <a:p>
            <a:pPr marL="0" indent="0" algn="ctr">
              <a:buNone/>
            </a:pPr>
            <a:endParaRPr lang="en-US" sz="3200" b="1" dirty="0">
              <a:solidFill>
                <a:srgbClr val="FFFFFF"/>
              </a:solidFill>
              <a:latin typeface="Arial" charset="0"/>
            </a:endParaRPr>
          </a:p>
          <a:p>
            <a:pPr marL="0" indent="0" algn="ctr">
              <a:buNone/>
            </a:pP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Clinical trials are scientific instruments, objectively assessing whether effects exists rather than seeking to establish that they do. </a:t>
            </a:r>
          </a:p>
          <a:p>
            <a:pPr marL="0" indent="0" algn="ctr">
              <a:buNone/>
            </a:pPr>
            <a:endParaRPr lang="en-US" sz="2400" b="1" dirty="0">
              <a:solidFill>
                <a:srgbClr val="FFFFFF"/>
              </a:solidFill>
              <a:latin typeface="Arial" charset="0"/>
            </a:endParaRPr>
          </a:p>
          <a:p>
            <a:pPr marL="0" indent="0" algn="ctr">
              <a:buNone/>
            </a:pPr>
            <a:endParaRPr lang="en-US" sz="2400" b="1" dirty="0">
              <a:solidFill>
                <a:srgbClr val="FFFFFF"/>
              </a:solidFill>
              <a:latin typeface="Arial" charset="0"/>
            </a:endParaRPr>
          </a:p>
          <a:p>
            <a:pPr marL="0" indent="0" algn="ctr">
              <a:buNone/>
            </a:pP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Successful trials address important questions and obtain robust answers to those questions regardless of the directionality and magnitude of the effects.</a:t>
            </a:r>
          </a:p>
          <a:p>
            <a:pPr marL="0" indent="0" algn="ctr">
              <a:buNone/>
            </a:pPr>
            <a:endParaRPr lang="en-US" sz="2400" b="1" dirty="0">
              <a:solidFill>
                <a:srgbClr val="FFFFFF"/>
              </a:solidFill>
              <a:latin typeface="Arial" charset="0"/>
            </a:endParaRPr>
          </a:p>
          <a:p>
            <a:pPr marL="0" indent="0" algn="ctr">
              <a:buNone/>
            </a:pPr>
            <a:br>
              <a:rPr lang="en-US" sz="2400" b="1" dirty="0">
                <a:solidFill>
                  <a:srgbClr val="FFFFFF"/>
                </a:solidFill>
                <a:latin typeface="Arial" charset="0"/>
              </a:rPr>
            </a:b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It is paramount to preserve the evidentiary and integrity standards that provide clinical trials with the most reliable evidence for informing care.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83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" y="315884"/>
            <a:ext cx="11642727" cy="5776803"/>
          </a:xfrm>
        </p:spPr>
        <p:txBody>
          <a:bodyPr/>
          <a:lstStyle/>
          <a:p>
            <a:pPr marL="0" indent="0" algn="ctr">
              <a:buNone/>
            </a:pPr>
            <a:r>
              <a:rPr lang="en-US" sz="2500" b="1" dirty="0">
                <a:solidFill>
                  <a:srgbClr val="FFFFFF"/>
                </a:solidFill>
                <a:latin typeface="Arial" charset="0"/>
              </a:rPr>
              <a:t>Improving the lives of humankind through informed decision-making is the goal of the clinical trial community. </a:t>
            </a:r>
          </a:p>
          <a:p>
            <a:pPr marL="0" indent="0" algn="ctr">
              <a:buNone/>
            </a:pPr>
            <a:endParaRPr lang="en-US" sz="2500" b="1" dirty="0">
              <a:solidFill>
                <a:srgbClr val="FFFFFF"/>
              </a:solidFill>
              <a:latin typeface="Arial" charset="0"/>
            </a:endParaRPr>
          </a:p>
          <a:p>
            <a:pPr marL="0" indent="0" algn="ctr">
              <a:buNone/>
            </a:pPr>
            <a:r>
              <a:rPr lang="en-US" sz="2500" b="1" dirty="0">
                <a:solidFill>
                  <a:srgbClr val="FFFFFF"/>
                </a:solidFill>
                <a:latin typeface="Arial" charset="0"/>
              </a:rPr>
              <a:t>Focusing on pragmatic questions to match their clinical importance, and tailoring approaches to address them, advances this cause.</a:t>
            </a:r>
          </a:p>
          <a:p>
            <a:pPr marL="0" indent="0" algn="ctr">
              <a:buNone/>
            </a:pPr>
            <a:r>
              <a:rPr lang="en-US" sz="2500" b="1" dirty="0">
                <a:solidFill>
                  <a:srgbClr val="FFFFFF"/>
                </a:solidFill>
                <a:latin typeface="Arial" charset="0"/>
              </a:rPr>
              <a:t> </a:t>
            </a:r>
          </a:p>
          <a:p>
            <a:pPr marL="0" indent="0" algn="ctr">
              <a:buNone/>
            </a:pPr>
            <a:r>
              <a:rPr lang="en-US" sz="2500" b="1" dirty="0">
                <a:solidFill>
                  <a:srgbClr val="FFFFFF"/>
                </a:solidFill>
                <a:latin typeface="Arial" charset="0"/>
              </a:rPr>
              <a:t>Pragmatism requires a patient-centric approach. </a:t>
            </a:r>
          </a:p>
          <a:p>
            <a:pPr marL="0" indent="0" algn="ctr">
              <a:buNone/>
            </a:pPr>
            <a:endParaRPr lang="en-US" sz="2500" b="1" dirty="0">
              <a:solidFill>
                <a:srgbClr val="FFFFFF"/>
              </a:solidFill>
              <a:latin typeface="Arial" charset="0"/>
            </a:endParaRPr>
          </a:p>
          <a:p>
            <a:pPr marL="0" indent="0" algn="ctr">
              <a:buNone/>
            </a:pPr>
            <a:r>
              <a:rPr lang="en-US" sz="2500" b="1" dirty="0">
                <a:solidFill>
                  <a:srgbClr val="FFFFFF"/>
                </a:solidFill>
                <a:latin typeface="Arial" charset="0"/>
              </a:rPr>
              <a:t>“The good physician treats the disease; the great physician treats the patient who has the disease.” </a:t>
            </a:r>
            <a:br>
              <a:rPr lang="en-US" sz="2500" b="1" dirty="0">
                <a:solidFill>
                  <a:srgbClr val="FFFFFF"/>
                </a:solidFill>
                <a:latin typeface="Arial" charset="0"/>
              </a:rPr>
            </a:br>
            <a:r>
              <a:rPr lang="en-US" sz="2000" b="1" i="1" dirty="0">
                <a:solidFill>
                  <a:srgbClr val="FFFFFF"/>
                </a:solidFill>
                <a:latin typeface="Arial" charset="0"/>
              </a:rPr>
              <a:t>Canadian physician Sir William Osler</a:t>
            </a:r>
            <a:br>
              <a:rPr lang="en-US" sz="2000" b="1" dirty="0">
                <a:solidFill>
                  <a:srgbClr val="FFFFFF"/>
                </a:solidFill>
                <a:latin typeface="Arial" charset="0"/>
              </a:rPr>
            </a:br>
            <a:br>
              <a:rPr lang="en-US" sz="2500" b="1" dirty="0">
                <a:solidFill>
                  <a:srgbClr val="FFFFFF"/>
                </a:solidFill>
                <a:latin typeface="Arial" charset="0"/>
              </a:rPr>
            </a:b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4434" y="4837330"/>
            <a:ext cx="6450127" cy="15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45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SCT 2025 Annual Meeting">
      <a:dk1>
        <a:srgbClr val="006AB8"/>
      </a:dk1>
      <a:lt1>
        <a:srgbClr val="FEFFFF"/>
      </a:lt1>
      <a:dk2>
        <a:srgbClr val="006AB8"/>
      </a:dk2>
      <a:lt2>
        <a:srgbClr val="FFFFFF"/>
      </a:lt2>
      <a:accent1>
        <a:srgbClr val="A37EAA"/>
      </a:accent1>
      <a:accent2>
        <a:srgbClr val="F2B39F"/>
      </a:accent2>
      <a:accent3>
        <a:srgbClr val="A2DEF6"/>
      </a:accent3>
      <a:accent4>
        <a:srgbClr val="5BB8DE"/>
      </a:accent4>
      <a:accent5>
        <a:srgbClr val="3F8BC7"/>
      </a:accent5>
      <a:accent6>
        <a:srgbClr val="B085AD"/>
      </a:accent6>
      <a:hlink>
        <a:srgbClr val="007EBB"/>
      </a:hlink>
      <a:folHlink>
        <a:srgbClr val="5BB8DE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CBA5EB9-8BB8-674C-A415-30C3EE117739}" vid="{3C129C00-697E-604A-868D-3F7AA2AC5005}"/>
    </a:ext>
  </a:extLst>
</a:theme>
</file>

<file path=ppt/theme/theme2.xml><?xml version="1.0" encoding="utf-8"?>
<a:theme xmlns:a="http://schemas.openxmlformats.org/drawingml/2006/main" name="SCT 2025 Master with 2024 info">
  <a:themeElements>
    <a:clrScheme name="SCT 2025 Annual Meeting">
      <a:dk1>
        <a:srgbClr val="006AB8"/>
      </a:dk1>
      <a:lt1>
        <a:srgbClr val="FEFFFF"/>
      </a:lt1>
      <a:dk2>
        <a:srgbClr val="006AB8"/>
      </a:dk2>
      <a:lt2>
        <a:srgbClr val="FFFFFF"/>
      </a:lt2>
      <a:accent1>
        <a:srgbClr val="A37EAA"/>
      </a:accent1>
      <a:accent2>
        <a:srgbClr val="F2B39F"/>
      </a:accent2>
      <a:accent3>
        <a:srgbClr val="A2DEF6"/>
      </a:accent3>
      <a:accent4>
        <a:srgbClr val="5BB8DE"/>
      </a:accent4>
      <a:accent5>
        <a:srgbClr val="3F8BC7"/>
      </a:accent5>
      <a:accent6>
        <a:srgbClr val="B085AD"/>
      </a:accent6>
      <a:hlink>
        <a:srgbClr val="007EBB"/>
      </a:hlink>
      <a:folHlink>
        <a:srgbClr val="5BB8DE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CBA5EB9-8BB8-674C-A415-30C3EE117739}" vid="{3C129C00-697E-604A-868D-3F7AA2AC500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SCT_MeetingTemplate2024f_12-13-23</Template>
  <TotalTime>7039</TotalTime>
  <Words>711</Words>
  <Application>Microsoft Office PowerPoint</Application>
  <PresentationFormat>Widescreen</PresentationFormat>
  <Paragraphs>104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Tahoma</vt:lpstr>
      <vt:lpstr>Office Theme</vt:lpstr>
      <vt:lpstr>SCT 2025 Master with 2024 info</vt:lpstr>
      <vt:lpstr>President’s Welcome</vt:lpstr>
      <vt:lpstr>Welcome!</vt:lpstr>
      <vt:lpstr>PowerPoint Presentation</vt:lpstr>
      <vt:lpstr>Examples of New Initiatives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thank our Canadian hosts, our European friends, and a large contingency from Japan for their commitment and support during this time when the US attendance been impacted. </vt:lpstr>
      <vt:lpstr>PowerPoint Presentation</vt:lpstr>
      <vt:lpstr>PowerPoint Presentation</vt:lpstr>
      <vt:lpstr>PowerPoint Presentation</vt:lpstr>
      <vt:lpstr>In Japan, there is the culture of Wa, where people prefer a harmonious community of peaceful social unity for the collective good, over individual interests, creating a sense of sense of shared belonging.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Aguado</dc:creator>
  <cp:lastModifiedBy>Lisa Aguado</cp:lastModifiedBy>
  <cp:revision>87</cp:revision>
  <dcterms:created xsi:type="dcterms:W3CDTF">2024-05-03T20:52:47Z</dcterms:created>
  <dcterms:modified xsi:type="dcterms:W3CDTF">2025-05-19T13:56:17Z</dcterms:modified>
</cp:coreProperties>
</file>